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D101259-78FA-402A-A1E7-0AD5FC628523}">
  <a:tblStyle styleId="{FD101259-78FA-402A-A1E7-0AD5FC6285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4F4F4"/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CFB6429-86D8-4373-A1A1-602AB24A6F0F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Roboto-bold.fntdata"/><Relationship Id="rId21" Type="http://schemas.openxmlformats.org/officeDocument/2006/relationships/slide" Target="slides/slide15.xml"/><Relationship Id="rId43" Type="http://schemas.openxmlformats.org/officeDocument/2006/relationships/font" Target="fonts/Roboto-regular.fntdata"/><Relationship Id="rId24" Type="http://schemas.openxmlformats.org/officeDocument/2006/relationships/slide" Target="slides/slide18.xml"/><Relationship Id="rId46" Type="http://schemas.openxmlformats.org/officeDocument/2006/relationships/font" Target="fonts/Roboto-boldItalic.fntdata"/><Relationship Id="rId23" Type="http://schemas.openxmlformats.org/officeDocument/2006/relationships/slide" Target="slides/slide17.xml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39426ea7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39426ea7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39426ea7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39426ea7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d5b4d1a23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d5b4d1a23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d5b4d1a23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d5b4d1a23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d5b4d1a23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d5b4d1a23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d5b4d1a23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d5b4d1a23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d5b4d1a23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d5b4d1a23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d5b4d1a23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d5b4d1a23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d5b4d1a23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d5b4d1a23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39426ea7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39426ea7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name is Oliver Campbell, I study mechatronics engineering and am in my final year, and with me is James Arnold, *talk talk talk*, and together we were responsible for the image processing and target detection subsystem for this project. This subsystem is mainly defined by high level objective 2 - target identification. So our subsystem was responsible for detecting the targets as specified by the client, and communicating this to the ground control system.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39426ea7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39426ea7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44f23523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44f23523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image processing system related to a large amount of the system requirements.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 3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44f23523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44f23523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44f2352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44f2352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44f23523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44f23523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44f23523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44f23523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44f23523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44f23523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39426ea7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a39426ea7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9426ea7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39426ea7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d38836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3d38836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3d388364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3d388364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39426ea7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39426ea7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d4942a0f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9d4942a0f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9d4942a0f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9d4942a0f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d4942a0f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d4942a0f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9d4942a0f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9d4942a0f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39426ea73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a39426ea7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39426ea73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a39426ea7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39426ea73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a39426ea73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39426ea7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39426ea7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39426ea7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39426ea7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39426ea7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39426ea7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44f23523a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44f23523a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44f23523a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44f23523a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39426ea7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39426ea7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-iW-q9Q0h14oFzvlkQzvPNt4s2Y-nPAu/view" TargetMode="External"/><Relationship Id="rId4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drive.google.com/file/d/1nsv1o0OBgQNMR02Z_W8j3ZtDdRH7DGrN/view" TargetMode="External"/><Relationship Id="rId4" Type="http://schemas.openxmlformats.org/officeDocument/2006/relationships/image" Target="../media/image22.jpg"/><Relationship Id="rId5" Type="http://schemas.openxmlformats.org/officeDocument/2006/relationships/image" Target="../media/image2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drive.google.com/file/d/1nsv1o0OBgQNMR02Z_W8j3ZtDdRH7DGrN/view" TargetMode="External"/><Relationship Id="rId4" Type="http://schemas.openxmlformats.org/officeDocument/2006/relationships/image" Target="../media/image23.jp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EGH455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2 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Alexander Iftene - Project Manager/Enclosure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Adrian Hiltunen - Sensor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 Arnold - Image Detection and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Oliver Campbell</a:t>
            </a:r>
            <a:r>
              <a:rPr lang="en"/>
              <a:t> - Image Detection and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 Sivertsen - Web Visualisation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075" y="140175"/>
            <a:ext cx="3741998" cy="280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graphicFrame>
        <p:nvGraphicFramePr>
          <p:cNvPr id="132" name="Google Shape;132;p22"/>
          <p:cNvGraphicFramePr/>
          <p:nvPr/>
        </p:nvGraphicFramePr>
        <p:xfrm>
          <a:off x="1409700" y="170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{1CFB6429-86D8-4373-A1A1-602AB24A6F0F}</a:tableStyleId>
              </a:tblPr>
              <a:tblGrid>
                <a:gridCol w="1581150"/>
                <a:gridCol w="1581150"/>
                <a:gridCol w="1581150"/>
                <a:gridCol w="1581150"/>
              </a:tblGrid>
              <a:tr h="123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Weeks 1 - 6 (Planning)</a:t>
                      </a:r>
                      <a:endParaRPr b="1" sz="800"/>
                    </a:p>
                  </a:txBody>
                  <a:tcPr marT="91425" marB="91425" marR="68575" marL="68575">
                    <a:lnL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EAA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Weeks 6 - 8 (Implementation)</a:t>
                      </a:r>
                      <a:endParaRPr b="1" sz="800"/>
                    </a:p>
                  </a:txBody>
                  <a:tcPr marT="91425" marB="91425" marR="68575" marL="68575">
                    <a:lnL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EAA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Weeks 8 - 10 (Testing)</a:t>
                      </a:r>
                      <a:endParaRPr b="1" sz="800"/>
                    </a:p>
                  </a:txBody>
                  <a:tcPr marT="91425" marB="91425" marR="68575" marL="68575">
                    <a:lnL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EAA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Weeks 10 - 12 (Optimising)</a:t>
                      </a:r>
                      <a:endParaRPr b="1" sz="800"/>
                    </a:p>
                  </a:txBody>
                  <a:tcPr marT="91425" marB="91425" marR="68575" marL="68575">
                    <a:lnL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EAA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Determining roles and responsibilities.</a:t>
                      </a:r>
                      <a:endParaRPr sz="800"/>
                    </a:p>
                  </a:txBody>
                  <a:tcPr marT="91425" marB="91425" marR="68575" marL="68575">
                    <a:lnL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EAA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Web Visualisation system underway and being developed.</a:t>
                      </a:r>
                      <a:endParaRPr sz="800"/>
                    </a:p>
                  </a:txBody>
                  <a:tcPr marT="91425" marB="91425" marR="68575" marL="68575">
                    <a:lnL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EAA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Testing of web system integration with sensory data and image data.</a:t>
                      </a:r>
                      <a:endParaRPr sz="800"/>
                    </a:p>
                  </a:txBody>
                  <a:tcPr marT="91425" marB="91425" marR="68575" marL="68575">
                    <a:lnL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EAA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Tweaking all the subsystems so they operate optimally in flight with payload.</a:t>
                      </a:r>
                      <a:endParaRPr sz="800"/>
                    </a:p>
                  </a:txBody>
                  <a:tcPr marT="91425" marB="91425" marR="68575" marL="68575">
                    <a:lnL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EAA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Designating workloads and objectives.</a:t>
                      </a:r>
                      <a:endParaRPr sz="800"/>
                    </a:p>
                  </a:txBody>
                  <a:tcPr marT="91425" marB="91425" marR="68575" marL="68575">
                    <a:lnL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Sensory system underway and developing.</a:t>
                      </a:r>
                      <a:endParaRPr sz="800"/>
                    </a:p>
                  </a:txBody>
                  <a:tcPr marT="91425" marB="91425" marR="68575" marL="68575">
                    <a:lnL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Checking to see if basic image processing requirements were met.</a:t>
                      </a:r>
                      <a:endParaRPr sz="800"/>
                    </a:p>
                  </a:txBody>
                  <a:tcPr marT="91425" marB="91425" marR="68575" marL="68575">
                    <a:lnL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Printed final model of enclosure for payload.</a:t>
                      </a:r>
                      <a:endParaRPr sz="800"/>
                    </a:p>
                  </a:txBody>
                  <a:tcPr marT="91425" marB="91425" marR="68575" marL="68575">
                    <a:lnL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Familiarizing with subsystems and customer requirements for the project.</a:t>
                      </a:r>
                      <a:endParaRPr sz="800"/>
                    </a:p>
                  </a:txBody>
                  <a:tcPr marT="91425" marB="91425" marR="68575" marL="68575">
                    <a:lnL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Image Processing team developing system.</a:t>
                      </a:r>
                      <a:endParaRPr sz="800"/>
                    </a:p>
                  </a:txBody>
                  <a:tcPr marT="91425" marB="91425" marR="68575" marL="68575">
                    <a:lnL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Sensory system debugging and integration.</a:t>
                      </a:r>
                      <a:endParaRPr sz="800"/>
                    </a:p>
                  </a:txBody>
                  <a:tcPr marT="91425" marB="91425" marR="68575" marL="68575">
                    <a:lnL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Ensuring payload is within weight requirements of customer needs.</a:t>
                      </a:r>
                      <a:endParaRPr sz="800"/>
                    </a:p>
                  </a:txBody>
                  <a:tcPr marT="91425" marB="91425" marR="68575" marL="68575">
                    <a:lnL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Developing PMP report for customer.</a:t>
                      </a:r>
                      <a:endParaRPr sz="800"/>
                    </a:p>
                  </a:txBody>
                  <a:tcPr marT="91425" marB="91425" marR="68575" marL="68575">
                    <a:lnL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Designing of enclosure for payload underway.</a:t>
                      </a:r>
                      <a:endParaRPr sz="800"/>
                    </a:p>
                  </a:txBody>
                  <a:tcPr marT="91425" marB="91425" marR="68575" marL="68575">
                    <a:lnL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Enclosure printing and re-printing.</a:t>
                      </a:r>
                      <a:endParaRPr sz="800"/>
                    </a:p>
                  </a:txBody>
                  <a:tcPr marT="91425" marB="91425" marR="68575" marL="68575">
                    <a:lnL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Present and submit final PMP.</a:t>
                      </a:r>
                      <a:endParaRPr sz="800"/>
                    </a:p>
                  </a:txBody>
                  <a:tcPr marT="91425" marB="91425" marR="68575" marL="68575">
                    <a:lnL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Adrian Hiltunen</a:t>
            </a:r>
            <a:endParaRPr/>
          </a:p>
        </p:txBody>
      </p:sp>
      <p:sp>
        <p:nvSpPr>
          <p:cNvPr id="138" name="Google Shape;138;p2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Data Acquisition - Electrical &amp; Software Systems - Final Year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Data Subsystem: Introduction &amp; System Requirements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471900" y="1627325"/>
            <a:ext cx="3999900" cy="31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System Requirements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i.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REQ-M-02/HLO-M-1: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UAV Payload device must measure and return readings of hazardous gases, air pressure, humidity, temperature, light, and noise levels via sensors onboard the device.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ii.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REQ-M-03, HLO-M-1: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UAV Payload must communicate wirelessly to a GCS via a standalone embedded system.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iii.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REQ-M-05, HLO-M-3: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Real time air sampling data must be recorded and dynamically updated throughout the UAV’s flight through a Web Interface.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 txBox="1"/>
          <p:nvPr>
            <p:ph idx="2" type="body"/>
          </p:nvPr>
        </p:nvSpPr>
        <p:spPr>
          <a:xfrm>
            <a:off x="4772475" y="1847825"/>
            <a:ext cx="3999900" cy="27102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Work Packets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WP-DAT-1: Sensor Research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WP-DAT-2: Hardware Implementation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WP-DAT-3: Communication Design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WP-DAT-4: Integration Development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WP-DAT-5: Integration Testing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Data Subsystem: Architecture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471900" y="1919075"/>
            <a:ext cx="4098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19075"/>
            <a:ext cx="4098649" cy="293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7025" y="1721625"/>
            <a:ext cx="2903025" cy="290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/>
        </p:nvSpPr>
        <p:spPr>
          <a:xfrm>
            <a:off x="5150625" y="4629275"/>
            <a:ext cx="41034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Image courtesy of Pimoroni: https://shop.pimoroni.com/products/enviro?variant=31155658457171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Data Subsystem: Design</a:t>
            </a:r>
            <a:endParaRPr/>
          </a:p>
        </p:txBody>
      </p:sp>
      <p:sp>
        <p:nvSpPr>
          <p:cNvPr id="160" name="Google Shape;160;p26"/>
          <p:cNvSpPr txBox="1"/>
          <p:nvPr>
            <p:ph idx="4294967295" type="body"/>
          </p:nvPr>
        </p:nvSpPr>
        <p:spPr>
          <a:xfrm>
            <a:off x="460950" y="829100"/>
            <a:ext cx="8222100" cy="39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Hardware: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Pimoroni Enviro+ Sensor Hat for Raspberry Pi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All-in-one solution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Provided by design brief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Datasheet compilation &amp; investigation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Software:</a:t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Primary foundation sourced from existing driver library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Scripted modules written in Python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Additional data formatting required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Data Subsystem: Design</a:t>
            </a: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871200"/>
            <a:ext cx="7802225" cy="39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526" y="3001700"/>
            <a:ext cx="3383099" cy="1787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Data Subsystem: Design</a:t>
            </a: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63" y="771450"/>
            <a:ext cx="7915275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Data Subsystem: Test Report</a:t>
            </a:r>
            <a:endParaRPr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471900" y="1819325"/>
            <a:ext cx="4201500" cy="31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Functionality proven through proximity testing with known chemicals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Temperature data offset by heatsink proximity to sensors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Pressure and gas readouts cross referenced with known values around the world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Light tested with torch and blackout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Spoken audio test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9" title="VID_20201012_16172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350" y="2293925"/>
            <a:ext cx="4151674" cy="233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Data Subsystem: Conclusion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Lessons learned: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Don’t always rely on user sourced libraries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Sometimes better to write your own drivers from scratch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Further work includes: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Defining noise levels in dBu / dBFS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Integration: module __init.py__ placement (file 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hierarchy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6975" y="2194900"/>
            <a:ext cx="2158549" cy="215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ctrTitle"/>
          </p:nvPr>
        </p:nvSpPr>
        <p:spPr>
          <a:xfrm>
            <a:off x="390525" y="9027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Oliver Campbell</a:t>
            </a:r>
            <a:endParaRPr/>
          </a:p>
        </p:txBody>
      </p:sp>
      <p:sp>
        <p:nvSpPr>
          <p:cNvPr id="193" name="Google Shape;193;p31"/>
          <p:cNvSpPr txBox="1"/>
          <p:nvPr>
            <p:ph idx="1" type="subTitle"/>
          </p:nvPr>
        </p:nvSpPr>
        <p:spPr>
          <a:xfrm>
            <a:off x="390525" y="183635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Processing and Target Detection - Mechatronics Engineering - Final Year</a:t>
            </a:r>
            <a:endParaRPr/>
          </a:p>
        </p:txBody>
      </p:sp>
      <p:sp>
        <p:nvSpPr>
          <p:cNvPr id="194" name="Google Shape;194;p31"/>
          <p:cNvSpPr txBox="1"/>
          <p:nvPr>
            <p:ph type="ctrTitle"/>
          </p:nvPr>
        </p:nvSpPr>
        <p:spPr>
          <a:xfrm>
            <a:off x="460950" y="24846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 Arnold</a:t>
            </a:r>
            <a:endParaRPr/>
          </a:p>
        </p:txBody>
      </p:sp>
      <p:sp>
        <p:nvSpPr>
          <p:cNvPr id="195" name="Google Shape;195;p31"/>
          <p:cNvSpPr txBox="1"/>
          <p:nvPr>
            <p:ph idx="1" type="subTitle"/>
          </p:nvPr>
        </p:nvSpPr>
        <p:spPr>
          <a:xfrm>
            <a:off x="390525" y="341825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Processing and Target Detection - </a:t>
            </a:r>
            <a:r>
              <a:rPr lang="en"/>
              <a:t>Software and Computer Science Engineering - Final Year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ctrTitle"/>
          </p:nvPr>
        </p:nvSpPr>
        <p:spPr>
          <a:xfrm>
            <a:off x="390525" y="36872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Alexander Iftene</a:t>
            </a:r>
            <a:endParaRPr/>
          </a:p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460950" y="133158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Manager/Enclosure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and Software Systems Engineering/Physics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year of study</a:t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925" y="1057050"/>
            <a:ext cx="6412701" cy="361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4">
            <a:alphaModFix/>
          </a:blip>
          <a:srcRect b="0" l="-6428" r="0" t="-15740"/>
          <a:stretch/>
        </p:blipFill>
        <p:spPr>
          <a:xfrm>
            <a:off x="1115425" y="1373475"/>
            <a:ext cx="6613400" cy="40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390525" y="2322250"/>
            <a:ext cx="73383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Oversee team members responsibilities</a:t>
            </a:r>
            <a:endParaRPr sz="1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and subsystems from a high level</a:t>
            </a:r>
            <a:endParaRPr sz="1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system perspective, ensuring deadlines</a:t>
            </a:r>
            <a:endParaRPr sz="1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are met.</a:t>
            </a:r>
            <a:endParaRPr sz="1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Assist team members where required,</a:t>
            </a:r>
            <a:endParaRPr sz="1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especially for dependent tasks.</a:t>
            </a:r>
            <a:endParaRPr sz="1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Organise meetings (including booking</a:t>
            </a:r>
            <a:endParaRPr sz="1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rooms and organising locations) and</a:t>
            </a:r>
            <a:endParaRPr sz="1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maintain meeting minutes.</a:t>
            </a:r>
            <a:endParaRPr sz="1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Design and create 3D printed container</a:t>
            </a:r>
            <a:endParaRPr sz="1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to mount RPi and Camera to drone.</a:t>
            </a:r>
            <a:endParaRPr sz="1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Manage budget (money, payload</a:t>
            </a:r>
            <a:endParaRPr sz="1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weight, power, etc.).</a:t>
            </a:r>
            <a:endParaRPr sz="1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Processing Introduction</a:t>
            </a:r>
            <a:endParaRPr/>
          </a:p>
        </p:txBody>
      </p:sp>
      <p:sp>
        <p:nvSpPr>
          <p:cNvPr id="201" name="Google Shape;201;p32"/>
          <p:cNvSpPr txBox="1"/>
          <p:nvPr>
            <p:ph idx="4294967295" type="body"/>
          </p:nvPr>
        </p:nvSpPr>
        <p:spPr>
          <a:xfrm>
            <a:off x="287225" y="988850"/>
            <a:ext cx="4284900" cy="3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System Requirements</a:t>
            </a:r>
            <a:endParaRPr sz="14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‒"/>
            </a:pPr>
            <a:r>
              <a:rPr b="1" lang="en" sz="1100">
                <a:solidFill>
                  <a:srgbClr val="000000"/>
                </a:solidFill>
              </a:rPr>
              <a:t>REQ-M-3/HLO-M-1:</a:t>
            </a:r>
            <a:r>
              <a:rPr lang="en" sz="1100">
                <a:solidFill>
                  <a:srgbClr val="000000"/>
                </a:solidFill>
              </a:rPr>
              <a:t> </a:t>
            </a:r>
            <a:r>
              <a:rPr lang="en" sz="1000">
                <a:solidFill>
                  <a:srgbClr val="000000"/>
                </a:solidFill>
              </a:rPr>
              <a:t>The UAVPayload</a:t>
            </a:r>
            <a:r>
              <a:rPr baseline="30000" lang="en" sz="1000">
                <a:solidFill>
                  <a:srgbClr val="000000"/>
                </a:solidFill>
              </a:rPr>
              <a:t>TAQ</a:t>
            </a:r>
            <a:r>
              <a:rPr lang="en" sz="1000">
                <a:solidFill>
                  <a:srgbClr val="000000"/>
                </a:solidFill>
              </a:rPr>
              <a:t> shall communicate with a ground station computer to transmit video, target detection and air quality data.</a:t>
            </a:r>
            <a:endParaRPr sz="11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‒"/>
            </a:pPr>
            <a:r>
              <a:rPr b="1" lang="en" sz="1100">
                <a:solidFill>
                  <a:srgbClr val="000000"/>
                </a:solidFill>
              </a:rPr>
              <a:t>REQ-M-4/HLO-M-2/HLO-M-3:</a:t>
            </a:r>
            <a:r>
              <a:rPr lang="en" sz="1100">
                <a:solidFill>
                  <a:srgbClr val="000000"/>
                </a:solidFill>
              </a:rPr>
              <a:t>  </a:t>
            </a:r>
            <a:r>
              <a:rPr lang="en" sz="1000">
                <a:solidFill>
                  <a:srgbClr val="000000"/>
                </a:solidFill>
              </a:rPr>
              <a:t>The target identification system shall be capable of alerting the GCS of a targets type.</a:t>
            </a:r>
            <a:endParaRPr sz="10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‒"/>
            </a:pPr>
            <a:r>
              <a:rPr b="1" lang="en" sz="1100">
                <a:solidFill>
                  <a:srgbClr val="000000"/>
                </a:solidFill>
              </a:rPr>
              <a:t>REQ-M-6/HLO-M-3:</a:t>
            </a:r>
            <a:r>
              <a:rPr lang="en" sz="1100">
                <a:solidFill>
                  <a:srgbClr val="000000"/>
                </a:solidFill>
              </a:rPr>
              <a:t> </a:t>
            </a:r>
            <a:r>
              <a:rPr lang="en" sz="1000">
                <a:solidFill>
                  <a:srgbClr val="000000"/>
                </a:solidFill>
              </a:rPr>
              <a:t>The Web Interface is required to display the images of the targets that are taken directly from the UAVPayload</a:t>
            </a:r>
            <a:r>
              <a:rPr baseline="30000" lang="en" sz="1000">
                <a:solidFill>
                  <a:srgbClr val="000000"/>
                </a:solidFill>
              </a:rPr>
              <a:t>TAQ</a:t>
            </a:r>
            <a:r>
              <a:rPr lang="en" sz="1000">
                <a:solidFill>
                  <a:srgbClr val="000000"/>
                </a:solidFill>
              </a:rPr>
              <a:t> and updated every time a new picture is taken. </a:t>
            </a:r>
            <a:endParaRPr sz="11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‒"/>
            </a:pPr>
            <a:r>
              <a:rPr b="1" lang="en" sz="1100">
                <a:solidFill>
                  <a:srgbClr val="000000"/>
                </a:solidFill>
              </a:rPr>
              <a:t>REQ-M-12/HLO-M-2/HLO-M-3: </a:t>
            </a:r>
            <a:r>
              <a:rPr lang="en" sz="1000">
                <a:solidFill>
                  <a:srgbClr val="000000"/>
                </a:solidFill>
              </a:rPr>
              <a:t>The UAVPayload</a:t>
            </a:r>
            <a:r>
              <a:rPr baseline="30000" lang="en" sz="1000">
                <a:solidFill>
                  <a:srgbClr val="000000"/>
                </a:solidFill>
              </a:rPr>
              <a:t>TAQ</a:t>
            </a:r>
            <a:r>
              <a:rPr lang="en" sz="1000">
                <a:solidFill>
                  <a:srgbClr val="000000"/>
                </a:solidFill>
              </a:rPr>
              <a:t> shall process all imagery on-board via the on-board computer.</a:t>
            </a:r>
            <a:endParaRPr sz="11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‒"/>
            </a:pPr>
            <a:r>
              <a:rPr b="1" lang="en" sz="1100">
                <a:solidFill>
                  <a:srgbClr val="000000"/>
                </a:solidFill>
              </a:rPr>
              <a:t>REQ-M-13/HLO-M-2/HLO-M-3:</a:t>
            </a:r>
            <a:r>
              <a:rPr lang="en" sz="1100">
                <a:solidFill>
                  <a:srgbClr val="000000"/>
                </a:solidFill>
              </a:rPr>
              <a:t> </a:t>
            </a:r>
            <a:r>
              <a:rPr lang="en" sz="1000">
                <a:solidFill>
                  <a:srgbClr val="000000"/>
                </a:solidFill>
              </a:rPr>
              <a:t>The processing must be able to analyse all data from the flight path while the UAV moves at a maximum speed of 1m/s.</a:t>
            </a:r>
            <a:endParaRPr sz="10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‒"/>
            </a:pPr>
            <a:r>
              <a:rPr b="1" lang="en" sz="1100">
                <a:solidFill>
                  <a:srgbClr val="000000"/>
                </a:solidFill>
              </a:rPr>
              <a:t>REQ-M-14/HLO-M-2/HLO-M-3: </a:t>
            </a:r>
            <a:r>
              <a:rPr lang="en" sz="1000">
                <a:solidFill>
                  <a:srgbClr val="000000"/>
                </a:solidFill>
              </a:rPr>
              <a:t>The processing must be able to analyse all data from the flight path while the UAV operates at an altitude of 2m.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02" name="Google Shape;202;p32"/>
          <p:cNvSpPr txBox="1"/>
          <p:nvPr>
            <p:ph idx="4294967295" type="body"/>
          </p:nvPr>
        </p:nvSpPr>
        <p:spPr>
          <a:xfrm>
            <a:off x="4924950" y="988850"/>
            <a:ext cx="3999900" cy="38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Work Packet Structure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WP-IMG-1 - Image Capture and Researc</a:t>
            </a:r>
            <a:r>
              <a:rPr lang="en">
                <a:solidFill>
                  <a:srgbClr val="000000"/>
                </a:solidFill>
              </a:rPr>
              <a:t>h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WP-IMG-2 - Define Training Dataset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WP-IMG-3 - Model Definition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WP-IMG-4 - Train Machine Learning Model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WP-IMG-5 - Unit Testing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Subsystem</a:t>
            </a:r>
            <a:r>
              <a:rPr lang="en"/>
              <a:t> Architecture</a:t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25" y="1966600"/>
            <a:ext cx="8812150" cy="28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Design</a:t>
            </a:r>
            <a:endParaRPr/>
          </a:p>
        </p:txBody>
      </p:sp>
      <p:sp>
        <p:nvSpPr>
          <p:cNvPr id="214" name="Google Shape;214;p3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/>
              <a:t>https://youtu.be/31DP3ibHnpg?t=143</a:t>
            </a:r>
            <a:endParaRPr sz="1100"/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75" y="1864525"/>
            <a:ext cx="4961550" cy="2280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24" y="1919075"/>
            <a:ext cx="4434718" cy="217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Cascade Classifier Training</a:t>
            </a:r>
            <a:endParaRPr/>
          </a:p>
        </p:txBody>
      </p:sp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Training Parameters: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" sz="1500">
                <a:solidFill>
                  <a:srgbClr val="000000"/>
                </a:solidFill>
              </a:rPr>
              <a:t># of positive images, # of negative images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" sz="1500">
                <a:solidFill>
                  <a:srgbClr val="000000"/>
                </a:solidFill>
              </a:rPr>
              <a:t># of stages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" sz="1500">
                <a:solidFill>
                  <a:srgbClr val="000000"/>
                </a:solidFill>
              </a:rPr>
              <a:t>minhitrate, </a:t>
            </a:r>
            <a:r>
              <a:rPr lang="en" sz="1500">
                <a:solidFill>
                  <a:srgbClr val="000000"/>
                </a:solidFill>
              </a:rPr>
              <a:t>maxfalsealarm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Final Parameters: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" sz="1500">
                <a:solidFill>
                  <a:srgbClr val="000000"/>
                </a:solidFill>
              </a:rPr>
              <a:t>850 pos images, 150 neg images, 6 stages, 0.3 hit rate, 0.1 false alarm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" sz="1500">
                <a:solidFill>
                  <a:srgbClr val="000000"/>
                </a:solidFill>
              </a:rPr>
              <a:t>Images at 100x100 resolution with target overlayed if positive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" sz="1500">
                <a:solidFill>
                  <a:srgbClr val="000000"/>
                </a:solidFill>
              </a:rPr>
              <a:t>Ensure samples contain target in every orientation</a:t>
            </a:r>
            <a:endParaRPr sz="1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Cascade Classifier Testing</a:t>
            </a:r>
            <a:endParaRPr/>
          </a:p>
        </p:txBody>
      </p:sp>
      <p:sp>
        <p:nvSpPr>
          <p:cNvPr id="228" name="Google Shape;228;p3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Print each target out to an A4 sheet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Capture images at distances of 0.5, 1 and 2m.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Orientate target in a variety of ways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Record number of correct detections, false positives and missed detections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Change one parameter at a time to minimise variables.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34" name="Google Shape;234;p3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Could have had a more objective testing process (e.g. target &gt;90% success rate and &lt;10% false positive)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Could have tested other machine learning with additional time.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Overall, successfully met customer requirements and satisfied with performance.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 Sivertsen </a:t>
            </a:r>
            <a:endParaRPr/>
          </a:p>
        </p:txBody>
      </p:sp>
      <p:sp>
        <p:nvSpPr>
          <p:cNvPr id="240" name="Google Shape;240;p3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Visualisation - Software and Computer Science Engineering - Final Year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Web Visualisation Introduction</a:t>
            </a:r>
            <a:endParaRPr sz="3200"/>
          </a:p>
        </p:txBody>
      </p:sp>
      <p:sp>
        <p:nvSpPr>
          <p:cNvPr id="246" name="Google Shape;246;p39"/>
          <p:cNvSpPr txBox="1"/>
          <p:nvPr>
            <p:ph idx="4294967295" type="body"/>
          </p:nvPr>
        </p:nvSpPr>
        <p:spPr>
          <a:xfrm>
            <a:off x="290200" y="796675"/>
            <a:ext cx="4100100" cy="40812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System Requirements:</a:t>
            </a:r>
            <a:endParaRPr b="1" sz="16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REQ-M-3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UAVPayload</a:t>
            </a:r>
            <a:r>
              <a:rPr baseline="30000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TAQ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shall communicate with a ground station computer to transmit video, target detection and air quality data.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REQ-M-4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target identification system shall be capable of alerting the GCS of a targets type.  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REQ-M-5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Web Interface is required to display real time air sampling data that is recorded directly from the UAVPayload</a:t>
            </a:r>
            <a:r>
              <a:rPr baseline="30000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TAQ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updated dynamically throughout the duration of the flight.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REQ-M-6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Web Interface is required to display the images of the targets that are taken directly from the UAVPayload</a:t>
            </a:r>
            <a:r>
              <a:rPr baseline="30000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TAQ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updated every time a new picture is taken. 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REQ-M-7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Web Interface shall be designed and run as a web server, which is to be accessible by any computers on the local network.  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REQ-M-15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Live data from the UAV must be made available through the web server within 10 seconds of capture.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9"/>
          <p:cNvSpPr txBox="1"/>
          <p:nvPr>
            <p:ph idx="4294967295" type="body"/>
          </p:nvPr>
        </p:nvSpPr>
        <p:spPr>
          <a:xfrm>
            <a:off x="4779550" y="796675"/>
            <a:ext cx="3999900" cy="28374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Work Packets: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WP-WEB-1: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Feasibility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Research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WP-WEB-2: Backend Preliminary Design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WP-WEB-3: Front End Preliminary Design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WP-WEB-4: Subsystem Development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WP-WEB-5: Integration Testing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Web Subsystem Architecture</a:t>
            </a:r>
            <a:endParaRPr sz="3200"/>
          </a:p>
        </p:txBody>
      </p:sp>
      <p:pic>
        <p:nvPicPr>
          <p:cNvPr id="253" name="Google Shape;2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88" y="985050"/>
            <a:ext cx="7441822" cy="3835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Back End Server Design </a:t>
            </a:r>
            <a:endParaRPr sz="3200"/>
          </a:p>
        </p:txBody>
      </p:sp>
      <p:sp>
        <p:nvSpPr>
          <p:cNvPr id="259" name="Google Shape;259;p41"/>
          <p:cNvSpPr txBox="1"/>
          <p:nvPr/>
        </p:nvSpPr>
        <p:spPr>
          <a:xfrm>
            <a:off x="70500" y="727500"/>
            <a:ext cx="4835400" cy="3381600"/>
          </a:xfrm>
          <a:prstGeom prst="rect">
            <a:avLst/>
          </a:prstGeom>
          <a:solidFill>
            <a:srgbClr val="000000">
              <a:alpha val="8771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#Import packages above</a:t>
            </a:r>
            <a:endParaRPr sz="9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sys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sys.path.insert(</a:t>
            </a:r>
            <a:r>
              <a:rPr lang="en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'/home/pi/enviroplus/examples'</a:t>
            </a:r>
            <a:r>
              <a:rPr lang="en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dataSense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app = Flask(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'/data'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get_current_data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 = dataSense.returnSensors()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open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"/home/pi/pythonscripts/detectionFile.txt"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"r"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d[</a:t>
            </a:r>
            <a:r>
              <a:rPr lang="en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.read()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jsonify(d)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'/get_image'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get_image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send_file(</a:t>
            </a:r>
            <a:r>
              <a:rPr lang="en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'/home/pi/photos/output/outputimage.jpg'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0" name="Google Shape;260;p41"/>
          <p:cNvPicPr preferRelativeResize="0"/>
          <p:nvPr/>
        </p:nvPicPr>
        <p:blipFill rotWithShape="1">
          <a:blip r:embed="rId3">
            <a:alphaModFix/>
          </a:blip>
          <a:srcRect b="-2389" l="1830" r="-1829" t="2390"/>
          <a:stretch/>
        </p:blipFill>
        <p:spPr>
          <a:xfrm>
            <a:off x="5253025" y="73550"/>
            <a:ext cx="3811901" cy="23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3013" y="2355475"/>
            <a:ext cx="3718524" cy="27880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41"/>
          <p:cNvCxnSpPr/>
          <p:nvPr/>
        </p:nvCxnSpPr>
        <p:spPr>
          <a:xfrm flipH="1" rot="10800000">
            <a:off x="1941450" y="2454925"/>
            <a:ext cx="3874200" cy="1065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3" name="Google Shape;263;p41"/>
          <p:cNvCxnSpPr/>
          <p:nvPr/>
        </p:nvCxnSpPr>
        <p:spPr>
          <a:xfrm flipH="1" rot="10800000">
            <a:off x="1613100" y="212000"/>
            <a:ext cx="5836800" cy="1882200"/>
          </a:xfrm>
          <a:prstGeom prst="bentConnector3">
            <a:avLst>
              <a:gd fmla="val 53576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222100" y="7177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and Conops</a:t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225" y="158500"/>
            <a:ext cx="4189712" cy="21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52300" y="1737825"/>
            <a:ext cx="83919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REQ-M-01: Description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: The UAVPayload</a:t>
            </a:r>
            <a:r>
              <a:rPr baseline="30000" lang="en" sz="900">
                <a:latin typeface="Calibri"/>
                <a:ea typeface="Calibri"/>
                <a:cs typeface="Calibri"/>
                <a:sym typeface="Calibri"/>
              </a:rPr>
              <a:t>TAQ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 shall remain under the maximum weight of 250 g.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Rationale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: The UAV that will carry the payload is required to remain under the maximum take-off weight of 2.2 kg.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REQ-M-03: Description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: The UAVPayload</a:t>
            </a:r>
            <a:r>
              <a:rPr baseline="30000" lang="en" sz="900">
                <a:latin typeface="Calibri"/>
                <a:ea typeface="Calibri"/>
                <a:cs typeface="Calibri"/>
                <a:sym typeface="Calibri"/>
              </a:rPr>
              <a:t>TAQ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 shall communicate with a ground station computer to transmit video, target detection and air quality data.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Rationale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: The UAVPayload</a:t>
            </a:r>
            <a:r>
              <a:rPr baseline="30000" lang="en" sz="900">
                <a:latin typeface="Calibri"/>
                <a:ea typeface="Calibri"/>
                <a:cs typeface="Calibri"/>
                <a:sym typeface="Calibri"/>
              </a:rPr>
              <a:t>TAQ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 is a standalone embedded system that should be adaptable to different UAV platforms.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REQ-M-8: Description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: Preliminary designs shall be completed by week 7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Rationale: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 There are time constraints. In order to know what parts to purchase, the preliminary designs must be completed 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before week 7.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REQ-M-9: Description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: Additional purchase orders for the UAVPayload</a:t>
            </a:r>
            <a:r>
              <a:rPr baseline="30000" lang="en" sz="900">
                <a:latin typeface="Calibri"/>
                <a:ea typeface="Calibri"/>
                <a:cs typeface="Calibri"/>
                <a:sym typeface="Calibri"/>
              </a:rPr>
              <a:t>TAQ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 components shall be placed before week 7.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Rationale: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 There are time constraints. In order to start the build, the UAV parts must be ordered to allow time for delivery.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REQ-M-10: Description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: Developed solution shall conform to the systems engineering approach.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Rationale: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 This is a requested requirement from the customer to ensure that the UAV is designed and built to a specific standard.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4266200" y="16350"/>
            <a:ext cx="46587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Front End Design </a:t>
            </a:r>
            <a:endParaRPr sz="3200"/>
          </a:p>
        </p:txBody>
      </p:sp>
      <p:sp>
        <p:nvSpPr>
          <p:cNvPr id="269" name="Google Shape;269;p42"/>
          <p:cNvSpPr txBox="1"/>
          <p:nvPr/>
        </p:nvSpPr>
        <p:spPr>
          <a:xfrm>
            <a:off x="0" y="0"/>
            <a:ext cx="4121400" cy="4837200"/>
          </a:xfrm>
          <a:prstGeom prst="rect">
            <a:avLst/>
          </a:prstGeom>
          <a:solidFill>
            <a:srgbClr val="000000">
              <a:alpha val="8771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useEffect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(() </a:t>
            </a:r>
            <a:r>
              <a:rPr lang="en" sz="9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fetch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'/data'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()).</a:t>
            </a:r>
            <a:r>
              <a:rPr lang="en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time2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now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setData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 sz="9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newGraphs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9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graphs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 sz="9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9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graphs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" sz="9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newGraphs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 sz="9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newGraphs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shift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newGraphs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 sz="9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"1"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toxic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9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Audio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"./toxic.ogg"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toxic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play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} </a:t>
            </a:r>
            <a:r>
              <a:rPr lang="en" sz="9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 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"2"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dangerous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9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Audio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"./dangerous.ogg"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dangerous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play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} </a:t>
            </a:r>
            <a:r>
              <a:rPr lang="en" sz="9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 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"3"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aruco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9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Audio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"./aruco.ogg"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aruco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play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setGraphs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newGraphs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});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});</a:t>
            </a:r>
            <a:endParaRPr sz="950">
              <a:solidFill>
                <a:srgbClr val="DCDCA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0" name="Google Shape;270;p42"/>
          <p:cNvSpPr txBox="1"/>
          <p:nvPr/>
        </p:nvSpPr>
        <p:spPr>
          <a:xfrm>
            <a:off x="0" y="4891800"/>
            <a:ext cx="5865000" cy="251700"/>
          </a:xfrm>
          <a:prstGeom prst="rect">
            <a:avLst/>
          </a:prstGeom>
          <a:solidFill>
            <a:srgbClr val="000000">
              <a:alpha val="8771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"40%"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"100vh"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`/get_image?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time2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71" name="Google Shape;27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6200" y="922429"/>
            <a:ext cx="4849500" cy="30376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42"/>
          <p:cNvCxnSpPr>
            <a:endCxn id="271" idx="1"/>
          </p:cNvCxnSpPr>
          <p:nvPr/>
        </p:nvCxnSpPr>
        <p:spPr>
          <a:xfrm flipH="1" rot="10800000">
            <a:off x="2087000" y="2441277"/>
            <a:ext cx="2179200" cy="1938000"/>
          </a:xfrm>
          <a:prstGeom prst="bentConnector3">
            <a:avLst>
              <a:gd fmla="val 81494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73" name="Google Shape;273;p42"/>
          <p:cNvCxnSpPr/>
          <p:nvPr/>
        </p:nvCxnSpPr>
        <p:spPr>
          <a:xfrm rot="-5400000">
            <a:off x="5362700" y="3749650"/>
            <a:ext cx="1641600" cy="1032900"/>
          </a:xfrm>
          <a:prstGeom prst="bentConnector3">
            <a:avLst>
              <a:gd fmla="val 431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Pre-Integration Testing</a:t>
            </a:r>
            <a:endParaRPr sz="3200"/>
          </a:p>
        </p:txBody>
      </p:sp>
      <p:sp>
        <p:nvSpPr>
          <p:cNvPr id="279" name="Google Shape;279;p43"/>
          <p:cNvSpPr txBox="1"/>
          <p:nvPr/>
        </p:nvSpPr>
        <p:spPr>
          <a:xfrm>
            <a:off x="247625" y="799475"/>
            <a:ext cx="4181400" cy="3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REQ-M-7: WEB subsystem runs as web server and is available over LAN: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43"/>
          <p:cNvSpPr txBox="1"/>
          <p:nvPr/>
        </p:nvSpPr>
        <p:spPr>
          <a:xfrm>
            <a:off x="4572000" y="785375"/>
            <a:ext cx="4181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REQ-M-4: Target identification should be capable of alerting GCS of targets type: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1" name="Google Shape;281;p43" title="Screen Recording 2020-10-15 at 3.57.37 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12175"/>
            <a:ext cx="4290250" cy="26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3"/>
          <p:cNvPicPr preferRelativeResize="0"/>
          <p:nvPr/>
        </p:nvPicPr>
        <p:blipFill rotWithShape="1">
          <a:blip r:embed="rId5">
            <a:alphaModFix/>
          </a:blip>
          <a:srcRect b="0" l="20221" r="22911" t="0"/>
          <a:stretch/>
        </p:blipFill>
        <p:spPr>
          <a:xfrm rot="-5400000">
            <a:off x="771514" y="1105061"/>
            <a:ext cx="3133600" cy="4132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0" y="0"/>
            <a:ext cx="4917300" cy="6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Post-Integration Testing</a:t>
            </a:r>
            <a:endParaRPr sz="3200"/>
          </a:p>
        </p:txBody>
      </p:sp>
      <p:sp>
        <p:nvSpPr>
          <p:cNvPr id="288" name="Google Shape;288;p44"/>
          <p:cNvSpPr txBox="1"/>
          <p:nvPr/>
        </p:nvSpPr>
        <p:spPr>
          <a:xfrm>
            <a:off x="230425" y="628500"/>
            <a:ext cx="42168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REQ-M-3: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UAVPayload</a:t>
            </a:r>
            <a:r>
              <a:rPr baseline="30000" lang="en" sz="1200">
                <a:latin typeface="Roboto"/>
                <a:ea typeface="Roboto"/>
                <a:cs typeface="Roboto"/>
                <a:sym typeface="Roboto"/>
              </a:rPr>
              <a:t>TAQ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shall communicate with a ground station computer to transmit video, target detection and air quality data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44"/>
          <p:cNvSpPr txBox="1"/>
          <p:nvPr/>
        </p:nvSpPr>
        <p:spPr>
          <a:xfrm>
            <a:off x="212275" y="2702675"/>
            <a:ext cx="42531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REQ-M-5: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Web Interface is required to display real time air sampling data that is recorded directly from the UAVPayload</a:t>
            </a:r>
            <a:r>
              <a:rPr baseline="30000" lang="en" sz="1200">
                <a:latin typeface="Roboto"/>
                <a:ea typeface="Roboto"/>
                <a:cs typeface="Roboto"/>
                <a:sym typeface="Roboto"/>
              </a:rPr>
              <a:t>TAQ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and updated dynamically throughout the duration of the flight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Video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44"/>
          <p:cNvSpPr txBox="1"/>
          <p:nvPr/>
        </p:nvSpPr>
        <p:spPr>
          <a:xfrm>
            <a:off x="212275" y="3565775"/>
            <a:ext cx="43245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REQ-M-3: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Web Interface is required to display the images of the targets that are taken directly from the UAVPayload</a:t>
            </a:r>
            <a:r>
              <a:rPr baseline="30000" lang="en" sz="1200">
                <a:latin typeface="Roboto"/>
                <a:ea typeface="Roboto"/>
                <a:cs typeface="Roboto"/>
                <a:sym typeface="Roboto"/>
              </a:rPr>
              <a:t>TAQ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and updated every time a new picture is taken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Video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44"/>
          <p:cNvSpPr txBox="1"/>
          <p:nvPr/>
        </p:nvSpPr>
        <p:spPr>
          <a:xfrm>
            <a:off x="212275" y="4446900"/>
            <a:ext cx="4359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REQ-M-15: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Live data from the UAV must be made available through the web server within 10 seconds of capture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Video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2" name="Google Shape;292;p44" title="Screen Recording 2020-10-15 at 3.57.37 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225" y="1181387"/>
            <a:ext cx="4449150" cy="27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4"/>
          <p:cNvPicPr preferRelativeResize="0"/>
          <p:nvPr/>
        </p:nvPicPr>
        <p:blipFill rotWithShape="1">
          <a:blip r:embed="rId5">
            <a:alphaModFix/>
          </a:blip>
          <a:srcRect b="-2389" l="1830" r="-1829" t="2390"/>
          <a:stretch/>
        </p:blipFill>
        <p:spPr>
          <a:xfrm>
            <a:off x="130750" y="1407038"/>
            <a:ext cx="2040504" cy="12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3619" y="1251550"/>
            <a:ext cx="1878525" cy="14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Subsystem Conclusion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Verification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Table </a:t>
            </a:r>
            <a:endParaRPr/>
          </a:p>
        </p:txBody>
      </p:sp>
      <p:sp>
        <p:nvSpPr>
          <p:cNvPr id="305" name="Google Shape;305;p46"/>
          <p:cNvSpPr txBox="1"/>
          <p:nvPr>
            <p:ph idx="1" type="body"/>
          </p:nvPr>
        </p:nvSpPr>
        <p:spPr>
          <a:xfrm>
            <a:off x="212300" y="1818125"/>
            <a:ext cx="335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physical, functional and performance requirements were met.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User requirements were partially met as enclosure had a design fault which complicated the mounting process to UAV.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06" name="Google Shape;3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200" y="91488"/>
            <a:ext cx="4259726" cy="496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Conclusions/Lessons Learned</a:t>
            </a:r>
            <a:endParaRPr/>
          </a:p>
        </p:txBody>
      </p:sp>
      <p:sp>
        <p:nvSpPr>
          <p:cNvPr id="312" name="Google Shape;312;p47"/>
          <p:cNvSpPr txBox="1"/>
          <p:nvPr>
            <p:ph idx="1" type="body"/>
          </p:nvPr>
        </p:nvSpPr>
        <p:spPr>
          <a:xfrm>
            <a:off x="460950" y="18069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project/customer requirements were met and even exceeded in some areas.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However, improvements can be made to all respective areas of project to optimise results.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enclosure could have been more robustly and </a:t>
            </a:r>
            <a:r>
              <a:rPr lang="en">
                <a:solidFill>
                  <a:srgbClr val="000000"/>
                </a:solidFill>
              </a:rPr>
              <a:t>intuitively</a:t>
            </a:r>
            <a:r>
              <a:rPr lang="en">
                <a:solidFill>
                  <a:srgbClr val="000000"/>
                </a:solidFill>
              </a:rPr>
              <a:t> designed for the demonstration.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group performed well together as a collaborative unit.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Every member was resourceful and incredibly reliable.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Overall progress was achieved through meeting deadlines, great communication, frequent meetings and discussions.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236" y="1915675"/>
            <a:ext cx="5837426" cy="298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0" y="654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Breakdown Structure (WBS)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Work Packets (WP)</a:t>
            </a:r>
            <a:endParaRPr/>
          </a:p>
        </p:txBody>
      </p:sp>
      <p:sp>
        <p:nvSpPr>
          <p:cNvPr id="97" name="Google Shape;97;p17"/>
          <p:cNvSpPr txBox="1"/>
          <p:nvPr>
            <p:ph idx="2" type="body"/>
          </p:nvPr>
        </p:nvSpPr>
        <p:spPr>
          <a:xfrm>
            <a:off x="307550" y="1933100"/>
            <a:ext cx="4892100" cy="30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Work Packets: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WP-UAVPLD: Work Packet for the UAV Payload Project Team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WP-ENC: Work Packet for the Enclosure subsystem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WP-DAT: Work Packet for the Data acquisition and sensoring subsystem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WP-IMG: Work Packet for the Image Processing subsystem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WP-WEB: Work Packet for the Web Visualisation subsystem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050" y="873425"/>
            <a:ext cx="2957152" cy="4154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Control Document (ICD) - Raspberry Pi 3B+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471900" y="1919075"/>
            <a:ext cx="3884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Interface is required to supply power from external rechargeable battery.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Minimum of 2 amps with 5V.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Supplied with Micro USB type B.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Pins 1 and 5 are utilised with VCC at 5V.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239" y="2300213"/>
            <a:ext cx="4453032" cy="23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Control Document (ICD) - Raspberry Pi Camera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471900" y="1919075"/>
            <a:ext cx="4660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Proprietary interface developed by </a:t>
            </a:r>
            <a:r>
              <a:rPr lang="en">
                <a:solidFill>
                  <a:srgbClr val="000000"/>
                </a:solidFill>
              </a:rPr>
              <a:t>Raspberry</a:t>
            </a:r>
            <a:r>
              <a:rPr lang="en">
                <a:solidFill>
                  <a:srgbClr val="000000"/>
                </a:solidFill>
              </a:rPr>
              <a:t> Pi.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Both power and data interface system.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Connector is a flat ribbon cable with push pin on both ends.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897" y="1919075"/>
            <a:ext cx="4127550" cy="289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Control Document (ICD)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Pimoroni Enviro+ Sensor Hat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471900" y="1919075"/>
            <a:ext cx="4473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Interfaces power from the Raspberry Pi board.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Uses the male GPIO header from board to connect.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Powered by 5V VCC through male GPIO header.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025" y="2019750"/>
            <a:ext cx="3391975" cy="25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Budget was quite low cost.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 components were broken/replaced during the development phase.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Budget was easy to manage and additional purchases were not </a:t>
            </a:r>
            <a:r>
              <a:rPr lang="en"/>
              <a:t>necessary</a:t>
            </a:r>
            <a:r>
              <a:rPr lang="en"/>
              <a:t> to complete project on time.</a:t>
            </a:r>
            <a:endParaRPr/>
          </a:p>
        </p:txBody>
      </p:sp>
      <p:graphicFrame>
        <p:nvGraphicFramePr>
          <p:cNvPr id="126" name="Google Shape;126;p21"/>
          <p:cNvGraphicFramePr/>
          <p:nvPr/>
        </p:nvGraphicFramePr>
        <p:xfrm>
          <a:off x="4388375" y="131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{FD101259-78FA-402A-A1E7-0AD5FC628523}</a:tableStyleId>
              </a:tblPr>
              <a:tblGrid>
                <a:gridCol w="2747925"/>
                <a:gridCol w="1249050"/>
              </a:tblGrid>
              <a:tr h="304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Component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Value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Raspberry Pi 3B+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70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Rasbperry Pi 3B+ Case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12.5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Rasbperry Pi 3B+ Power Supply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18.95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Raspberry Pi Camera module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38.95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Pimeroni Enviro+ Air Quality Sensor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99.95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16GB Micro SD Card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18.7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SD Card Reader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20.95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Total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$280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